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0-3.png>
</file>

<file path=ppt/media/image-10-4.png>
</file>

<file path=ppt/media/image-11-1.png>
</file>

<file path=ppt/media/image-11-2.png>
</file>

<file path=ppt/media/image-11-3.png>
</file>

<file path=ppt/media/image-11-4.png>
</file>

<file path=ppt/media/image-12-1.png>
</file>

<file path=ppt/media/image-12-2.png>
</file>

<file path=ppt/media/image-12-3.png>
</file>

<file path=ppt/media/image-13-1.png>
</file>

<file path=ppt/media/image-13-2.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4-4.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media/image-9-1.png>
</file>

<file path=ppt/media/image-9-2.png>
</file>

<file path=ppt/media/image-9-3.png>
</file>

<file path=ppt/media/image-9-4.png>
</file>

<file path=ppt/media/image-9-5.png>
</file>

<file path=ppt/media/image-9-6.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6" Type="http://schemas.openxmlformats.org/officeDocument/2006/relationships/slideLayout" Target="../slideLayouts/slideLayout1.xml"/><Relationship Id="rId7"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6" Type="http://schemas.openxmlformats.org/officeDocument/2006/relationships/slideLayout" Target="../slideLayouts/slideLayout1.xml"/><Relationship Id="rId7"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5" Type="http://schemas.openxmlformats.org/officeDocument/2006/relationships/slideLayout" Target="../slideLayouts/slideLayout1.xml"/><Relationship Id="rId6"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4" Type="http://schemas.openxmlformats.org/officeDocument/2006/relationships/slideLayout" Target="../slideLayouts/slideLayout1.xml"/><Relationship Id="rId5"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6" Type="http://schemas.openxmlformats.org/officeDocument/2006/relationships/slideLayout" Target="../slideLayouts/slideLayout1.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6" Type="http://schemas.openxmlformats.org/officeDocument/2006/relationships/slideLayout" Target="../slideLayouts/slideLayout1.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6" Type="http://schemas.openxmlformats.org/officeDocument/2006/relationships/slideLayout" Target="../slideLayouts/slideLayout1.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6" Type="http://schemas.openxmlformats.org/officeDocument/2006/relationships/slideLayout" Target="../slideLayouts/slideLayout1.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6" Type="http://schemas.openxmlformats.org/officeDocument/2006/relationships/slideLayout" Target="../slideLayouts/slideLayout1.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png"/><Relationship Id="rId8" Type="http://schemas.openxmlformats.org/officeDocument/2006/relationships/slideLayout" Target="../slideLayouts/slideLayout1.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2101453"/>
            <a:ext cx="7477601" cy="1916430"/>
          </a:xfrm>
          <a:prstGeom prst="rect">
            <a:avLst/>
          </a:prstGeom>
          <a:noFill/>
          <a:ln/>
        </p:spPr>
        <p:txBody>
          <a:bodyPr wrap="square" rtlCol="0" anchor="t"/>
          <a:lstStyle/>
          <a:p>
            <a:pPr indent="0" marL="0">
              <a:lnSpc>
                <a:spcPts val="7545"/>
              </a:lnSpc>
              <a:buNone/>
            </a:pPr>
            <a:r>
              <a:rPr lang="en-US" sz="6036" b="1" spc="-35" kern="0" dirty="0">
                <a:solidFill>
                  <a:srgbClr val="000000"/>
                </a:solidFill>
                <a:latin typeface="adonis-web" pitchFamily="34" charset="0"/>
                <a:ea typeface="adonis-web" pitchFamily="34" charset="-122"/>
                <a:cs typeface="adonis-web" pitchFamily="34" charset="-120"/>
              </a:rPr>
              <a:t>E-commerce  Website Management Project</a:t>
            </a:r>
            <a:endParaRPr lang="en-US" sz="6036" dirty="0"/>
          </a:p>
        </p:txBody>
      </p:sp>
      <p:sp>
        <p:nvSpPr>
          <p:cNvPr id="6" name="Text 2"/>
          <p:cNvSpPr/>
          <p:nvPr/>
        </p:nvSpPr>
        <p:spPr>
          <a:xfrm>
            <a:off x="833199" y="4351139"/>
            <a:ext cx="7477601" cy="1777008"/>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This project aims to design and implement an e-commerce website exclusively for clothing. Our e-commerce management system is all about – making life simpler for businesses and customers .From keeping track of products to making sure orders are delivered on time, our system has got it covered. It involves creating a database to support the functionality of the website, including tables .</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792242"/>
            <a:ext cx="8817412"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PL/SQL Queries and Demonstrations</a:t>
            </a:r>
            <a:endParaRPr lang="en-US" sz="4374" dirty="0"/>
          </a:p>
        </p:txBody>
      </p:sp>
      <p:sp>
        <p:nvSpPr>
          <p:cNvPr id="5" name="Shape 2"/>
          <p:cNvSpPr/>
          <p:nvPr/>
        </p:nvSpPr>
        <p:spPr>
          <a:xfrm>
            <a:off x="2348389" y="1930956"/>
            <a:ext cx="4855726" cy="5506403"/>
          </a:xfrm>
          <a:prstGeom prst="roundRect">
            <a:avLst>
              <a:gd name="adj" fmla="val 2059"/>
            </a:avLst>
          </a:prstGeom>
          <a:solidFill>
            <a:srgbClr val="F0D4F7"/>
          </a:solidFill>
          <a:ln w="7620">
            <a:solidFill>
              <a:srgbClr val="D6BADD"/>
            </a:solidFill>
            <a:prstDash val="solid"/>
          </a:ln>
        </p:spPr>
      </p:sp>
      <p:sp>
        <p:nvSpPr>
          <p:cNvPr id="6" name="Text 3"/>
          <p:cNvSpPr/>
          <p:nvPr/>
        </p:nvSpPr>
        <p:spPr>
          <a:xfrm>
            <a:off x="2578179" y="2160746"/>
            <a:ext cx="2777490" cy="347186"/>
          </a:xfrm>
          <a:prstGeom prst="rect">
            <a:avLst/>
          </a:prstGeom>
          <a:noFill/>
          <a:ln/>
        </p:spPr>
        <p:txBody>
          <a:bodyPr wrap="none" rtlCol="0" anchor="t"/>
          <a:lstStyle/>
          <a:p>
            <a:pPr indent="0" marL="0">
              <a:lnSpc>
                <a:spcPts val="2734"/>
              </a:lnSpc>
              <a:buNone/>
            </a:pPr>
            <a:r>
              <a:rPr lang="en-US" sz="2187" b="1" spc="-35" kern="0" dirty="0">
                <a:solidFill>
                  <a:srgbClr val="272525"/>
                </a:solidFill>
                <a:latin typeface="adonis-web" pitchFamily="34" charset="0"/>
                <a:ea typeface="adonis-web" pitchFamily="34" charset="-122"/>
                <a:cs typeface="adonis-web" pitchFamily="34" charset="-120"/>
              </a:rPr>
              <a:t>Procedure</a:t>
            </a:r>
            <a:endParaRPr lang="en-US" sz="2187" dirty="0"/>
          </a:p>
        </p:txBody>
      </p:sp>
      <p:sp>
        <p:nvSpPr>
          <p:cNvPr id="7" name="Text 4"/>
          <p:cNvSpPr/>
          <p:nvPr/>
        </p:nvSpPr>
        <p:spPr>
          <a:xfrm>
            <a:off x="2578179" y="2641163"/>
            <a:ext cx="4396145"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Procedure which returns the total quantity of product with the given ID</a:t>
            </a:r>
            <a:endParaRPr lang="en-US" sz="1750" dirty="0"/>
          </a:p>
        </p:txBody>
      </p:sp>
      <p:pic>
        <p:nvPicPr>
          <p:cNvPr id="8" name="Image 1" descr="preencoded.png">    </p:cNvPr>
          <p:cNvPicPr>
            <a:picLocks noChangeAspect="1"/>
          </p:cNvPicPr>
          <p:nvPr/>
        </p:nvPicPr>
        <p:blipFill>
          <a:blip r:embed="rId2"/>
          <a:stretch>
            <a:fillRect/>
          </a:stretch>
        </p:blipFill>
        <p:spPr>
          <a:xfrm>
            <a:off x="2580442" y="3601879"/>
            <a:ext cx="4391620" cy="2916079"/>
          </a:xfrm>
          <a:prstGeom prst="rect">
            <a:avLst/>
          </a:prstGeom>
        </p:spPr>
      </p:pic>
      <p:sp>
        <p:nvSpPr>
          <p:cNvPr id="9" name="Text 5"/>
          <p:cNvSpPr/>
          <p:nvPr/>
        </p:nvSpPr>
        <p:spPr>
          <a:xfrm>
            <a:off x="2578179" y="6767870"/>
            <a:ext cx="4396145" cy="355402"/>
          </a:xfrm>
          <a:prstGeom prst="rect">
            <a:avLst/>
          </a:prstGeom>
          <a:noFill/>
          <a:ln/>
        </p:spPr>
        <p:txBody>
          <a:bodyPr wrap="none" rtlCol="0" anchor="t"/>
          <a:lstStyle/>
          <a:p>
            <a:pPr indent="0" marL="0">
              <a:lnSpc>
                <a:spcPts val="2799"/>
              </a:lnSpc>
              <a:buNone/>
            </a:pPr>
            <a:endParaRPr lang="en-US" sz="1750" dirty="0"/>
          </a:p>
        </p:txBody>
      </p:sp>
      <p:sp>
        <p:nvSpPr>
          <p:cNvPr id="10" name="Shape 6"/>
          <p:cNvSpPr/>
          <p:nvPr/>
        </p:nvSpPr>
        <p:spPr>
          <a:xfrm>
            <a:off x="7426285" y="1930956"/>
            <a:ext cx="4855726" cy="5506403"/>
          </a:xfrm>
          <a:prstGeom prst="roundRect">
            <a:avLst>
              <a:gd name="adj" fmla="val 2059"/>
            </a:avLst>
          </a:prstGeom>
          <a:solidFill>
            <a:srgbClr val="F0D4F7"/>
          </a:solidFill>
          <a:ln w="7620">
            <a:solidFill>
              <a:srgbClr val="D6BADD"/>
            </a:solidFill>
            <a:prstDash val="solid"/>
          </a:ln>
        </p:spPr>
      </p:sp>
      <p:sp>
        <p:nvSpPr>
          <p:cNvPr id="11" name="Text 7"/>
          <p:cNvSpPr/>
          <p:nvPr/>
        </p:nvSpPr>
        <p:spPr>
          <a:xfrm>
            <a:off x="7656076" y="2160746"/>
            <a:ext cx="2777490" cy="347186"/>
          </a:xfrm>
          <a:prstGeom prst="rect">
            <a:avLst/>
          </a:prstGeom>
          <a:noFill/>
          <a:ln/>
        </p:spPr>
        <p:txBody>
          <a:bodyPr wrap="none" rtlCol="0" anchor="t"/>
          <a:lstStyle/>
          <a:p>
            <a:pPr indent="0" marL="0">
              <a:lnSpc>
                <a:spcPts val="2734"/>
              </a:lnSpc>
              <a:buNone/>
            </a:pPr>
            <a:r>
              <a:rPr lang="en-US" sz="2187" b="1" spc="-35" kern="0" dirty="0">
                <a:solidFill>
                  <a:srgbClr val="272525"/>
                </a:solidFill>
                <a:latin typeface="adonis-web" pitchFamily="34" charset="0"/>
                <a:ea typeface="adonis-web" pitchFamily="34" charset="-122"/>
                <a:cs typeface="adonis-web" pitchFamily="34" charset="-120"/>
              </a:rPr>
              <a:t>Functions</a:t>
            </a:r>
            <a:endParaRPr lang="en-US" sz="2187" dirty="0"/>
          </a:p>
        </p:txBody>
      </p:sp>
      <p:sp>
        <p:nvSpPr>
          <p:cNvPr id="12" name="Text 8"/>
          <p:cNvSpPr/>
          <p:nvPr/>
        </p:nvSpPr>
        <p:spPr>
          <a:xfrm>
            <a:off x="7656076" y="2641163"/>
            <a:ext cx="4396145"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Function which returns total number of products which a particular seller sells.</a:t>
            </a:r>
            <a:endParaRPr lang="en-US" sz="1750" dirty="0"/>
          </a:p>
        </p:txBody>
      </p:sp>
      <p:pic>
        <p:nvPicPr>
          <p:cNvPr id="13" name="Image 2" descr="preencoded.png">    </p:cNvPr>
          <p:cNvPicPr>
            <a:picLocks noChangeAspect="1"/>
          </p:cNvPicPr>
          <p:nvPr/>
        </p:nvPicPr>
        <p:blipFill>
          <a:blip r:embed="rId3"/>
          <a:stretch>
            <a:fillRect/>
          </a:stretch>
        </p:blipFill>
        <p:spPr>
          <a:xfrm>
            <a:off x="7658338" y="3601879"/>
            <a:ext cx="4391620" cy="3000375"/>
          </a:xfrm>
          <a:prstGeom prst="rect">
            <a:avLst/>
          </a:prstGeom>
        </p:spPr>
      </p:pic>
      <p:sp>
        <p:nvSpPr>
          <p:cNvPr id="14" name="Text 9"/>
          <p:cNvSpPr/>
          <p:nvPr/>
        </p:nvSpPr>
        <p:spPr>
          <a:xfrm>
            <a:off x="7656076" y="6852166"/>
            <a:ext cx="4396145" cy="355402"/>
          </a:xfrm>
          <a:prstGeom prst="rect">
            <a:avLst/>
          </a:prstGeom>
          <a:noFill/>
          <a:ln/>
        </p:spPr>
        <p:txBody>
          <a:bodyPr wrap="none" rtlCol="0" anchor="t"/>
          <a:lstStyle/>
          <a:p>
            <a:pPr indent="0" marL="0">
              <a:lnSpc>
                <a:spcPts val="2799"/>
              </a:lnSpc>
              <a:buNone/>
            </a:pPr>
            <a:endParaRPr lang="en-US" sz="1750" dirty="0"/>
          </a:p>
        </p:txBody>
      </p:sp>
      <p:pic>
        <p:nvPicPr>
          <p:cNvPr id="15"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314"/>
          </a:xfrm>
          <a:prstGeom prst="rect">
            <a:avLst/>
          </a:prstGeom>
          <a:solidFill>
            <a:srgbClr val="FFFFFF">
              <a:alpha val="75000"/>
            </a:srgbClr>
          </a:solidFill>
          <a:ln/>
        </p:spPr>
      </p:sp>
      <p:sp>
        <p:nvSpPr>
          <p:cNvPr id="4" name="Text 1"/>
          <p:cNvSpPr/>
          <p:nvPr/>
        </p:nvSpPr>
        <p:spPr>
          <a:xfrm>
            <a:off x="2726531" y="564475"/>
            <a:ext cx="8144589" cy="641390"/>
          </a:xfrm>
          <a:prstGeom prst="rect">
            <a:avLst/>
          </a:prstGeom>
          <a:noFill/>
          <a:ln/>
        </p:spPr>
        <p:txBody>
          <a:bodyPr wrap="none" rtlCol="0" anchor="t"/>
          <a:lstStyle/>
          <a:p>
            <a:pPr indent="0" marL="0">
              <a:lnSpc>
                <a:spcPts val="5051"/>
              </a:lnSpc>
              <a:buNone/>
            </a:pPr>
            <a:r>
              <a:rPr lang="en-US" sz="4041" b="1" spc="-32" kern="0" dirty="0">
                <a:solidFill>
                  <a:srgbClr val="000000"/>
                </a:solidFill>
                <a:latin typeface="adonis-web" pitchFamily="34" charset="0"/>
                <a:ea typeface="adonis-web" pitchFamily="34" charset="-122"/>
                <a:cs typeface="adonis-web" pitchFamily="34" charset="-120"/>
              </a:rPr>
              <a:t>PL/SQL Queries and Demonstrations</a:t>
            </a:r>
            <a:endParaRPr lang="en-US" sz="4041" dirty="0"/>
          </a:p>
        </p:txBody>
      </p:sp>
      <p:sp>
        <p:nvSpPr>
          <p:cNvPr id="5" name="Shape 2"/>
          <p:cNvSpPr/>
          <p:nvPr/>
        </p:nvSpPr>
        <p:spPr>
          <a:xfrm>
            <a:off x="2726531" y="1616393"/>
            <a:ext cx="4486037" cy="6049447"/>
          </a:xfrm>
          <a:prstGeom prst="roundRect">
            <a:avLst>
              <a:gd name="adj" fmla="val 2059"/>
            </a:avLst>
          </a:prstGeom>
          <a:solidFill>
            <a:srgbClr val="F0D4F7"/>
          </a:solidFill>
          <a:ln w="7620">
            <a:solidFill>
              <a:srgbClr val="D6BADD"/>
            </a:solidFill>
            <a:prstDash val="solid"/>
          </a:ln>
        </p:spPr>
      </p:sp>
      <p:sp>
        <p:nvSpPr>
          <p:cNvPr id="6" name="Text 3"/>
          <p:cNvSpPr/>
          <p:nvPr/>
        </p:nvSpPr>
        <p:spPr>
          <a:xfrm>
            <a:off x="2939415" y="1829276"/>
            <a:ext cx="2565916" cy="320635"/>
          </a:xfrm>
          <a:prstGeom prst="rect">
            <a:avLst/>
          </a:prstGeom>
          <a:noFill/>
          <a:ln/>
        </p:spPr>
        <p:txBody>
          <a:bodyPr wrap="none" rtlCol="0" anchor="t"/>
          <a:lstStyle/>
          <a:p>
            <a:pPr indent="0" marL="0">
              <a:lnSpc>
                <a:spcPts val="2526"/>
              </a:lnSpc>
              <a:buNone/>
            </a:pPr>
            <a:r>
              <a:rPr lang="en-US" sz="2020" b="1" spc="-32" kern="0" dirty="0">
                <a:solidFill>
                  <a:srgbClr val="272525"/>
                </a:solidFill>
                <a:latin typeface="adonis-web" pitchFamily="34" charset="0"/>
                <a:ea typeface="adonis-web" pitchFamily="34" charset="-122"/>
                <a:cs typeface="adonis-web" pitchFamily="34" charset="-120"/>
              </a:rPr>
              <a:t>Trigger</a:t>
            </a:r>
            <a:endParaRPr lang="en-US" sz="2020" dirty="0"/>
          </a:p>
        </p:txBody>
      </p:sp>
      <p:sp>
        <p:nvSpPr>
          <p:cNvPr id="7" name="Text 4"/>
          <p:cNvSpPr/>
          <p:nvPr/>
        </p:nvSpPr>
        <p:spPr>
          <a:xfrm>
            <a:off x="2939415" y="2273022"/>
            <a:ext cx="4060269" cy="985123"/>
          </a:xfrm>
          <a:prstGeom prst="rect">
            <a:avLst/>
          </a:prstGeom>
          <a:noFill/>
          <a:ln/>
        </p:spPr>
        <p:txBody>
          <a:bodyPr wrap="square" rtlCol="0" anchor="t"/>
          <a:lstStyle/>
          <a:p>
            <a:pPr indent="0" marL="0">
              <a:lnSpc>
                <a:spcPts val="2586"/>
              </a:lnSpc>
              <a:buNone/>
            </a:pPr>
            <a:r>
              <a:rPr lang="en-US" sz="1616" spc="-32" kern="0" dirty="0">
                <a:solidFill>
                  <a:srgbClr val="272525"/>
                </a:solidFill>
                <a:latin typeface="Source Sans Pro" pitchFamily="34" charset="0"/>
                <a:ea typeface="Source Sans Pro" pitchFamily="34" charset="-122"/>
                <a:cs typeface="Source Sans Pro" pitchFamily="34" charset="-120"/>
              </a:rPr>
              <a:t>Calculates the total cost of a shopping cart and a trigger to automatically set the total amount in a payment record based on the cart ID.</a:t>
            </a:r>
            <a:endParaRPr lang="en-US" sz="1616" dirty="0"/>
          </a:p>
        </p:txBody>
      </p:sp>
      <p:pic>
        <p:nvPicPr>
          <p:cNvPr id="8" name="Image 1" descr="preencoded.png">    </p:cNvPr>
          <p:cNvPicPr>
            <a:picLocks noChangeAspect="1"/>
          </p:cNvPicPr>
          <p:nvPr/>
        </p:nvPicPr>
        <p:blipFill>
          <a:blip r:embed="rId2"/>
          <a:stretch>
            <a:fillRect/>
          </a:stretch>
        </p:blipFill>
        <p:spPr>
          <a:xfrm>
            <a:off x="2940844" y="3489008"/>
            <a:ext cx="4057293" cy="3404711"/>
          </a:xfrm>
          <a:prstGeom prst="rect">
            <a:avLst/>
          </a:prstGeom>
        </p:spPr>
      </p:pic>
      <p:sp>
        <p:nvSpPr>
          <p:cNvPr id="9" name="Text 5"/>
          <p:cNvSpPr/>
          <p:nvPr/>
        </p:nvSpPr>
        <p:spPr>
          <a:xfrm>
            <a:off x="2939415" y="7124581"/>
            <a:ext cx="4060269" cy="328374"/>
          </a:xfrm>
          <a:prstGeom prst="rect">
            <a:avLst/>
          </a:prstGeom>
          <a:noFill/>
          <a:ln/>
        </p:spPr>
        <p:txBody>
          <a:bodyPr wrap="none" rtlCol="0" anchor="t"/>
          <a:lstStyle/>
          <a:p>
            <a:pPr indent="0" marL="0">
              <a:lnSpc>
                <a:spcPts val="2586"/>
              </a:lnSpc>
              <a:buNone/>
            </a:pPr>
            <a:endParaRPr lang="en-US" sz="1616" dirty="0"/>
          </a:p>
        </p:txBody>
      </p:sp>
      <p:sp>
        <p:nvSpPr>
          <p:cNvPr id="10" name="Shape 6"/>
          <p:cNvSpPr/>
          <p:nvPr/>
        </p:nvSpPr>
        <p:spPr>
          <a:xfrm>
            <a:off x="7417832" y="1616393"/>
            <a:ext cx="4486037" cy="6049447"/>
          </a:xfrm>
          <a:prstGeom prst="roundRect">
            <a:avLst>
              <a:gd name="adj" fmla="val 2059"/>
            </a:avLst>
          </a:prstGeom>
          <a:solidFill>
            <a:srgbClr val="F0D4F7"/>
          </a:solidFill>
          <a:ln w="7620">
            <a:solidFill>
              <a:srgbClr val="D6BADD"/>
            </a:solidFill>
            <a:prstDash val="solid"/>
          </a:ln>
        </p:spPr>
      </p:sp>
      <p:sp>
        <p:nvSpPr>
          <p:cNvPr id="11" name="Text 7"/>
          <p:cNvSpPr/>
          <p:nvPr/>
        </p:nvSpPr>
        <p:spPr>
          <a:xfrm>
            <a:off x="7630716" y="1829276"/>
            <a:ext cx="2565916" cy="320635"/>
          </a:xfrm>
          <a:prstGeom prst="rect">
            <a:avLst/>
          </a:prstGeom>
          <a:noFill/>
          <a:ln/>
        </p:spPr>
        <p:txBody>
          <a:bodyPr wrap="none" rtlCol="0" anchor="t"/>
          <a:lstStyle/>
          <a:p>
            <a:pPr indent="0" marL="0">
              <a:lnSpc>
                <a:spcPts val="2526"/>
              </a:lnSpc>
              <a:buNone/>
            </a:pPr>
            <a:r>
              <a:rPr lang="en-US" sz="2020" b="1" spc="-32" kern="0" dirty="0">
                <a:solidFill>
                  <a:srgbClr val="272525"/>
                </a:solidFill>
                <a:latin typeface="adonis-web" pitchFamily="34" charset="0"/>
                <a:ea typeface="adonis-web" pitchFamily="34" charset="-122"/>
                <a:cs typeface="adonis-web" pitchFamily="34" charset="-120"/>
              </a:rPr>
              <a:t>Cursor</a:t>
            </a:r>
            <a:endParaRPr lang="en-US" sz="2020" dirty="0"/>
          </a:p>
        </p:txBody>
      </p:sp>
      <p:sp>
        <p:nvSpPr>
          <p:cNvPr id="12" name="Text 8"/>
          <p:cNvSpPr/>
          <p:nvPr/>
        </p:nvSpPr>
        <p:spPr>
          <a:xfrm>
            <a:off x="7630716" y="2273022"/>
            <a:ext cx="4060269" cy="656749"/>
          </a:xfrm>
          <a:prstGeom prst="rect">
            <a:avLst/>
          </a:prstGeom>
          <a:noFill/>
          <a:ln/>
        </p:spPr>
        <p:txBody>
          <a:bodyPr wrap="square" rtlCol="0" anchor="t"/>
          <a:lstStyle/>
          <a:p>
            <a:pPr indent="0" marL="0">
              <a:lnSpc>
                <a:spcPts val="2586"/>
              </a:lnSpc>
              <a:buNone/>
            </a:pPr>
            <a:r>
              <a:rPr lang="en-US" sz="1616" spc="-32" kern="0" dirty="0">
                <a:solidFill>
                  <a:srgbClr val="272525"/>
                </a:solidFill>
                <a:latin typeface="Source Sans Pro" pitchFamily="34" charset="0"/>
                <a:ea typeface="Source Sans Pro" pitchFamily="34" charset="-122"/>
                <a:cs typeface="Source Sans Pro" pitchFamily="34" charset="-120"/>
              </a:rPr>
              <a:t>Procedure which returns the brand of product with the cost less than the given cost</a:t>
            </a:r>
            <a:endParaRPr lang="en-US" sz="1616" dirty="0"/>
          </a:p>
        </p:txBody>
      </p:sp>
      <p:pic>
        <p:nvPicPr>
          <p:cNvPr id="13" name="Image 2" descr="preencoded.png">    </p:cNvPr>
          <p:cNvPicPr>
            <a:picLocks noChangeAspect="1"/>
          </p:cNvPicPr>
          <p:nvPr/>
        </p:nvPicPr>
        <p:blipFill>
          <a:blip r:embed="rId3"/>
          <a:stretch>
            <a:fillRect/>
          </a:stretch>
        </p:blipFill>
        <p:spPr>
          <a:xfrm>
            <a:off x="7630716" y="3160633"/>
            <a:ext cx="4057293" cy="2449473"/>
          </a:xfrm>
          <a:prstGeom prst="rect">
            <a:avLst/>
          </a:prstGeom>
        </p:spPr>
      </p:pic>
      <p:sp>
        <p:nvSpPr>
          <p:cNvPr id="14" name="Text 9"/>
          <p:cNvSpPr/>
          <p:nvPr/>
        </p:nvSpPr>
        <p:spPr>
          <a:xfrm>
            <a:off x="7630716" y="5840968"/>
            <a:ext cx="4060269" cy="328374"/>
          </a:xfrm>
          <a:prstGeom prst="rect">
            <a:avLst/>
          </a:prstGeom>
          <a:noFill/>
          <a:ln/>
        </p:spPr>
        <p:txBody>
          <a:bodyPr wrap="none" rtlCol="0" anchor="t"/>
          <a:lstStyle/>
          <a:p>
            <a:pPr indent="0" marL="0">
              <a:lnSpc>
                <a:spcPts val="2586"/>
              </a:lnSpc>
              <a:buNone/>
            </a:pPr>
            <a:endParaRPr lang="en-US" sz="1616" dirty="0"/>
          </a:p>
        </p:txBody>
      </p:sp>
      <p:pic>
        <p:nvPicPr>
          <p:cNvPr id="15"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7620" y="0"/>
            <a:ext cx="3657600" cy="8229600"/>
          </a:xfrm>
          <a:prstGeom prst="rect">
            <a:avLst/>
          </a:prstGeom>
        </p:spPr>
      </p:pic>
      <p:sp>
        <p:nvSpPr>
          <p:cNvPr id="5" name="Text 1"/>
          <p:cNvSpPr/>
          <p:nvPr/>
        </p:nvSpPr>
        <p:spPr>
          <a:xfrm>
            <a:off x="4490799" y="2155984"/>
            <a:ext cx="5554980"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Conclusion</a:t>
            </a:r>
            <a:endParaRPr lang="en-US" sz="4374" dirty="0"/>
          </a:p>
        </p:txBody>
      </p:sp>
      <p:sp>
        <p:nvSpPr>
          <p:cNvPr id="6" name="Shape 2"/>
          <p:cNvSpPr/>
          <p:nvPr/>
        </p:nvSpPr>
        <p:spPr>
          <a:xfrm>
            <a:off x="4490799" y="3183612"/>
            <a:ext cx="9306401" cy="2889885"/>
          </a:xfrm>
          <a:prstGeom prst="roundRect">
            <a:avLst>
              <a:gd name="adj" fmla="val 3460"/>
            </a:avLst>
          </a:prstGeom>
          <a:solidFill>
            <a:srgbClr val="F0D4F7"/>
          </a:solidFill>
          <a:ln w="7620">
            <a:solidFill>
              <a:srgbClr val="D6BADD"/>
            </a:solidFill>
            <a:prstDash val="solid"/>
          </a:ln>
        </p:spPr>
      </p:sp>
      <p:sp>
        <p:nvSpPr>
          <p:cNvPr id="7" name="Text 3"/>
          <p:cNvSpPr/>
          <p:nvPr/>
        </p:nvSpPr>
        <p:spPr>
          <a:xfrm>
            <a:off x="4720590" y="3413403"/>
            <a:ext cx="8846820" cy="2430304"/>
          </a:xfrm>
          <a:prstGeom prst="rect">
            <a:avLst/>
          </a:prstGeom>
          <a:noFill/>
          <a:ln/>
        </p:spPr>
        <p:txBody>
          <a:bodyPr wrap="square" rtlCol="0" anchor="t"/>
          <a:lstStyle/>
          <a:p>
            <a:pPr indent="0" marL="0">
              <a:lnSpc>
                <a:spcPts val="2734"/>
              </a:lnSpc>
              <a:buNone/>
            </a:pPr>
            <a:r>
              <a:rPr lang="en-US" sz="2187" b="1" spc="-35" kern="0" dirty="0">
                <a:solidFill>
                  <a:srgbClr val="272525"/>
                </a:solidFill>
                <a:latin typeface="adonis-web" pitchFamily="34" charset="0"/>
                <a:ea typeface="adonis-web" pitchFamily="34" charset="-122"/>
                <a:cs typeface="adonis-web" pitchFamily="34" charset="-120"/>
              </a:rPr>
              <a:t>The Online Shopping Management System empowers businesses to thrive online. It offers a one-stop shop for managing your store, streamlining operations, and delighting customers. Powerful databases keep track of products, suppliers, and customers, ensuring smooth product handling, order fulfillment, and communication. Built with security, scalability, and integrations in mind, this system adapts to the ever-changing digital marketplace, driving your e-commerce success.</a:t>
            </a:r>
            <a:endParaRPr lang="en-US" sz="2187"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2459712"/>
            <a:ext cx="5554980"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Submitted by :</a:t>
            </a:r>
            <a:endParaRPr lang="en-US" sz="4374" dirty="0"/>
          </a:p>
        </p:txBody>
      </p:sp>
      <p:sp>
        <p:nvSpPr>
          <p:cNvPr id="5" name="Text 2"/>
          <p:cNvSpPr/>
          <p:nvPr/>
        </p:nvSpPr>
        <p:spPr>
          <a:xfrm>
            <a:off x="2348389" y="3598426"/>
            <a:ext cx="993350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KASHIKA CHOPRA  102203492</a:t>
            </a:r>
            <a:endParaRPr lang="en-US" sz="1750" dirty="0"/>
          </a:p>
        </p:txBody>
      </p:sp>
      <p:sp>
        <p:nvSpPr>
          <p:cNvPr id="6" name="Text 3"/>
          <p:cNvSpPr/>
          <p:nvPr/>
        </p:nvSpPr>
        <p:spPr>
          <a:xfrm>
            <a:off x="2348389" y="4203740"/>
            <a:ext cx="993350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KANIKA KUKKAR      102203559</a:t>
            </a:r>
            <a:endParaRPr lang="en-US" sz="1750" dirty="0"/>
          </a:p>
        </p:txBody>
      </p:sp>
      <p:sp>
        <p:nvSpPr>
          <p:cNvPr id="7" name="Text 4"/>
          <p:cNvSpPr/>
          <p:nvPr/>
        </p:nvSpPr>
        <p:spPr>
          <a:xfrm>
            <a:off x="2348389" y="4809053"/>
            <a:ext cx="993350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RIDDHI SEKHRI         102203598</a:t>
            </a:r>
            <a:endParaRPr lang="en-US" sz="1750" dirty="0"/>
          </a:p>
        </p:txBody>
      </p:sp>
      <p:sp>
        <p:nvSpPr>
          <p:cNvPr id="8" name="Text 5"/>
          <p:cNvSpPr/>
          <p:nvPr/>
        </p:nvSpPr>
        <p:spPr>
          <a:xfrm>
            <a:off x="2348389" y="5414367"/>
            <a:ext cx="9933503"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SMRITI SINGH           102203604</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777490"/>
          </a:xfrm>
          <a:prstGeom prst="rect">
            <a:avLst/>
          </a:prstGeom>
        </p:spPr>
      </p:pic>
      <p:sp>
        <p:nvSpPr>
          <p:cNvPr id="5" name="Text 1"/>
          <p:cNvSpPr/>
          <p:nvPr/>
        </p:nvSpPr>
        <p:spPr>
          <a:xfrm>
            <a:off x="2348389" y="3891915"/>
            <a:ext cx="5554980"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Problem Statement</a:t>
            </a:r>
            <a:endParaRPr lang="en-US" sz="4374" dirty="0"/>
          </a:p>
        </p:txBody>
      </p:sp>
      <p:sp>
        <p:nvSpPr>
          <p:cNvPr id="6" name="Shape 2"/>
          <p:cNvSpPr/>
          <p:nvPr/>
        </p:nvSpPr>
        <p:spPr>
          <a:xfrm>
            <a:off x="2348389" y="4919543"/>
            <a:ext cx="9933503" cy="2195513"/>
          </a:xfrm>
          <a:prstGeom prst="roundRect">
            <a:avLst>
              <a:gd name="adj" fmla="val 4554"/>
            </a:avLst>
          </a:prstGeom>
          <a:solidFill>
            <a:srgbClr val="F0D4F7"/>
          </a:solidFill>
          <a:ln w="7620">
            <a:solidFill>
              <a:srgbClr val="D6BADD"/>
            </a:solidFill>
            <a:prstDash val="solid"/>
          </a:ln>
        </p:spPr>
      </p:sp>
      <p:sp>
        <p:nvSpPr>
          <p:cNvPr id="7" name="Text 3"/>
          <p:cNvSpPr/>
          <p:nvPr/>
        </p:nvSpPr>
        <p:spPr>
          <a:xfrm>
            <a:off x="2578179" y="5149334"/>
            <a:ext cx="9473922" cy="1735931"/>
          </a:xfrm>
          <a:prstGeom prst="rect">
            <a:avLst/>
          </a:prstGeom>
          <a:noFill/>
          <a:ln/>
        </p:spPr>
        <p:txBody>
          <a:bodyPr wrap="square" rtlCol="0" anchor="t"/>
          <a:lstStyle/>
          <a:p>
            <a:pPr indent="0" marL="0">
              <a:lnSpc>
                <a:spcPts val="2734"/>
              </a:lnSpc>
              <a:buNone/>
            </a:pPr>
            <a:r>
              <a:rPr lang="en-US" sz="2187" b="1" spc="-35" kern="0" dirty="0">
                <a:solidFill>
                  <a:srgbClr val="272525"/>
                </a:solidFill>
                <a:latin typeface="adonis-web" pitchFamily="34" charset="0"/>
                <a:ea typeface="adonis-web" pitchFamily="34" charset="-122"/>
                <a:cs typeface="adonis-web" pitchFamily="34" charset="-120"/>
              </a:rPr>
              <a:t>Designing and implementing a scalable Online Shopping Database Management System to streamline the operations of an e-commerce platform. The primary goal is to develop a comprehensive database system of online shopping, including product description, customer database, seller details, managing Wishlist of customer and keeping track of order status.</a:t>
            </a:r>
            <a:endParaRPr lang="en-US" sz="2187"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3037523" y="527090"/>
            <a:ext cx="4784169" cy="597932"/>
          </a:xfrm>
          <a:prstGeom prst="rect">
            <a:avLst/>
          </a:prstGeom>
          <a:noFill/>
          <a:ln/>
        </p:spPr>
        <p:txBody>
          <a:bodyPr wrap="none" rtlCol="0" anchor="t"/>
          <a:lstStyle/>
          <a:p>
            <a:pPr indent="0" marL="0">
              <a:lnSpc>
                <a:spcPts val="4709"/>
              </a:lnSpc>
              <a:buNone/>
            </a:pPr>
            <a:r>
              <a:rPr lang="en-US" sz="3767" b="1" spc="-30" kern="0" dirty="0">
                <a:solidFill>
                  <a:srgbClr val="000000"/>
                </a:solidFill>
                <a:latin typeface="adonis-web" pitchFamily="34" charset="0"/>
                <a:ea typeface="adonis-web" pitchFamily="34" charset="-122"/>
                <a:cs typeface="adonis-web" pitchFamily="34" charset="-120"/>
              </a:rPr>
              <a:t>ER Diagram</a:t>
            </a:r>
            <a:endParaRPr lang="en-US" sz="3767" dirty="0"/>
          </a:p>
        </p:txBody>
      </p:sp>
      <p:pic>
        <p:nvPicPr>
          <p:cNvPr id="5" name="Image 1" descr="preencoded.png">    </p:cNvPr>
          <p:cNvPicPr>
            <a:picLocks noChangeAspect="1"/>
          </p:cNvPicPr>
          <p:nvPr/>
        </p:nvPicPr>
        <p:blipFill>
          <a:blip r:embed="rId2"/>
          <a:stretch>
            <a:fillRect/>
          </a:stretch>
        </p:blipFill>
        <p:spPr>
          <a:xfrm>
            <a:off x="3772972" y="1507688"/>
            <a:ext cx="7084338" cy="5673328"/>
          </a:xfrm>
          <a:prstGeom prst="rect">
            <a:avLst/>
          </a:prstGeom>
        </p:spPr>
      </p:pic>
      <p:sp>
        <p:nvSpPr>
          <p:cNvPr id="6" name="Text 2"/>
          <p:cNvSpPr/>
          <p:nvPr/>
        </p:nvSpPr>
        <p:spPr>
          <a:xfrm>
            <a:off x="3037523" y="7396282"/>
            <a:ext cx="8555236" cy="306110"/>
          </a:xfrm>
          <a:prstGeom prst="rect">
            <a:avLst/>
          </a:prstGeom>
          <a:noFill/>
          <a:ln/>
        </p:spPr>
        <p:txBody>
          <a:bodyPr wrap="none" rtlCol="0" anchor="t"/>
          <a:lstStyle/>
          <a:p>
            <a:pPr indent="0" marL="0">
              <a:lnSpc>
                <a:spcPts val="2411"/>
              </a:lnSpc>
              <a:buNone/>
            </a:pPr>
            <a:endParaRPr lang="en-US" sz="1507"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987623"/>
            <a:ext cx="5554980"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Database Tables</a:t>
            </a:r>
            <a:endParaRPr lang="en-US" sz="4374" dirty="0"/>
          </a:p>
        </p:txBody>
      </p:sp>
      <p:sp>
        <p:nvSpPr>
          <p:cNvPr id="5" name="Text 2"/>
          <p:cNvSpPr/>
          <p:nvPr/>
        </p:nvSpPr>
        <p:spPr>
          <a:xfrm>
            <a:off x="2348389" y="2237423"/>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Customer Table</a:t>
            </a:r>
            <a:endParaRPr lang="en-US" sz="2187" dirty="0"/>
          </a:p>
        </p:txBody>
      </p:sp>
      <p:sp>
        <p:nvSpPr>
          <p:cNvPr id="6" name="Text 3"/>
          <p:cNvSpPr/>
          <p:nvPr/>
        </p:nvSpPr>
        <p:spPr>
          <a:xfrm>
            <a:off x="2348389" y="2806779"/>
            <a:ext cx="4695706"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The website's Customer table manages user accounts with purchase activity. It stores personal information and order details for analysis and future interactions.</a:t>
            </a:r>
            <a:endParaRPr lang="en-US" sz="1750" dirty="0"/>
          </a:p>
        </p:txBody>
      </p:sp>
      <p:pic>
        <p:nvPicPr>
          <p:cNvPr id="7" name="Image 1" descr="preencoded.png">    </p:cNvPr>
          <p:cNvPicPr>
            <a:picLocks noChangeAspect="1"/>
          </p:cNvPicPr>
          <p:nvPr/>
        </p:nvPicPr>
        <p:blipFill>
          <a:blip r:embed="rId2"/>
          <a:stretch>
            <a:fillRect/>
          </a:stretch>
        </p:blipFill>
        <p:spPr>
          <a:xfrm>
            <a:off x="2348389" y="4478298"/>
            <a:ext cx="4693682" cy="1440418"/>
          </a:xfrm>
          <a:prstGeom prst="rect">
            <a:avLst/>
          </a:prstGeom>
        </p:spPr>
      </p:pic>
      <p:sp>
        <p:nvSpPr>
          <p:cNvPr id="8" name="Text 4"/>
          <p:cNvSpPr/>
          <p:nvPr/>
        </p:nvSpPr>
        <p:spPr>
          <a:xfrm>
            <a:off x="7593687" y="2237423"/>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Orders Table</a:t>
            </a:r>
            <a:endParaRPr lang="en-US" sz="2187" dirty="0"/>
          </a:p>
        </p:txBody>
      </p:sp>
      <p:sp>
        <p:nvSpPr>
          <p:cNvPr id="9" name="Text 5"/>
          <p:cNvSpPr/>
          <p:nvPr/>
        </p:nvSpPr>
        <p:spPr>
          <a:xfrm>
            <a:off x="7593687" y="2806779"/>
            <a:ext cx="4695706" cy="1777008"/>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The Orders table contains details about the customer's purchases, including order IDs, product IDs, quantities, and timestamps. It also stores the status of each order, such as processing, shipped, or delivered.</a:t>
            </a:r>
            <a:endParaRPr lang="en-US" sz="1750" dirty="0"/>
          </a:p>
        </p:txBody>
      </p:sp>
      <p:pic>
        <p:nvPicPr>
          <p:cNvPr id="10" name="Image 2" descr="preencoded.png">    </p:cNvPr>
          <p:cNvPicPr>
            <a:picLocks noChangeAspect="1"/>
          </p:cNvPicPr>
          <p:nvPr/>
        </p:nvPicPr>
        <p:blipFill>
          <a:blip r:embed="rId3"/>
          <a:stretch>
            <a:fillRect/>
          </a:stretch>
        </p:blipFill>
        <p:spPr>
          <a:xfrm>
            <a:off x="7593687" y="4833699"/>
            <a:ext cx="4693682" cy="1603058"/>
          </a:xfrm>
          <a:prstGeom prst="rect">
            <a:avLst/>
          </a:prstGeom>
        </p:spPr>
      </p:pic>
      <p:sp>
        <p:nvSpPr>
          <p:cNvPr id="11" name="Text 6"/>
          <p:cNvSpPr/>
          <p:nvPr/>
        </p:nvSpPr>
        <p:spPr>
          <a:xfrm>
            <a:off x="7593687" y="6686669"/>
            <a:ext cx="4695706" cy="355402"/>
          </a:xfrm>
          <a:prstGeom prst="rect">
            <a:avLst/>
          </a:prstGeom>
          <a:noFill/>
          <a:ln/>
        </p:spPr>
        <p:txBody>
          <a:bodyPr wrap="none" rtlCol="0" anchor="t"/>
          <a:lstStyle/>
          <a:p>
            <a:pPr indent="0" marL="0">
              <a:lnSpc>
                <a:spcPts val="2799"/>
              </a:lnSpc>
              <a:buNone/>
            </a:pPr>
            <a:endParaRPr lang="en-US" sz="1750" dirty="0"/>
          </a:p>
        </p:txBody>
      </p:sp>
      <p:pic>
        <p:nvPicPr>
          <p:cNvPr id="12"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372672"/>
            <a:ext cx="5554980"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Database Tables</a:t>
            </a:r>
            <a:endParaRPr lang="en-US" sz="4374" dirty="0"/>
          </a:p>
        </p:txBody>
      </p:sp>
      <p:sp>
        <p:nvSpPr>
          <p:cNvPr id="5" name="Text 2"/>
          <p:cNvSpPr/>
          <p:nvPr/>
        </p:nvSpPr>
        <p:spPr>
          <a:xfrm>
            <a:off x="2348389" y="2622471"/>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Seller Table</a:t>
            </a:r>
            <a:endParaRPr lang="en-US" sz="2187" dirty="0"/>
          </a:p>
        </p:txBody>
      </p:sp>
      <p:sp>
        <p:nvSpPr>
          <p:cNvPr id="6" name="Text 3"/>
          <p:cNvSpPr/>
          <p:nvPr/>
        </p:nvSpPr>
        <p:spPr>
          <a:xfrm>
            <a:off x="2348389" y="3191828"/>
            <a:ext cx="5114687"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A Seller Table stores seller details and product listings, streamlining seller management and communication on the e-commerce platform.</a:t>
            </a:r>
            <a:endParaRPr lang="en-US" sz="1750" dirty="0"/>
          </a:p>
        </p:txBody>
      </p:sp>
      <p:pic>
        <p:nvPicPr>
          <p:cNvPr id="7" name="Image 1" descr="preencoded.png">    </p:cNvPr>
          <p:cNvPicPr>
            <a:picLocks noChangeAspect="1"/>
          </p:cNvPicPr>
          <p:nvPr/>
        </p:nvPicPr>
        <p:blipFill>
          <a:blip r:embed="rId2"/>
          <a:stretch>
            <a:fillRect/>
          </a:stretch>
        </p:blipFill>
        <p:spPr>
          <a:xfrm>
            <a:off x="2348389" y="4507944"/>
            <a:ext cx="5111948" cy="1175623"/>
          </a:xfrm>
          <a:prstGeom prst="rect">
            <a:avLst/>
          </a:prstGeom>
        </p:spPr>
      </p:pic>
      <p:sp>
        <p:nvSpPr>
          <p:cNvPr id="8" name="Text 4"/>
          <p:cNvSpPr/>
          <p:nvPr/>
        </p:nvSpPr>
        <p:spPr>
          <a:xfrm>
            <a:off x="8012668" y="2622471"/>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Payment Table</a:t>
            </a:r>
            <a:endParaRPr lang="en-US" sz="2187" dirty="0"/>
          </a:p>
        </p:txBody>
      </p:sp>
      <p:sp>
        <p:nvSpPr>
          <p:cNvPr id="9" name="Text 5"/>
          <p:cNvSpPr/>
          <p:nvPr/>
        </p:nvSpPr>
        <p:spPr>
          <a:xfrm>
            <a:off x="8012668" y="3191828"/>
            <a:ext cx="4276725"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The payment table stores details of payment methods used by customers for their orders, including UPI ,credit/debit card information and transaction records.</a:t>
            </a:r>
            <a:endParaRPr lang="en-US" sz="1750" dirty="0"/>
          </a:p>
        </p:txBody>
      </p:sp>
      <p:pic>
        <p:nvPicPr>
          <p:cNvPr id="10" name="Image 2" descr="preencoded.png">    </p:cNvPr>
          <p:cNvPicPr>
            <a:picLocks noChangeAspect="1"/>
          </p:cNvPicPr>
          <p:nvPr/>
        </p:nvPicPr>
        <p:blipFill>
          <a:blip r:embed="rId3"/>
          <a:stretch>
            <a:fillRect/>
          </a:stretch>
        </p:blipFill>
        <p:spPr>
          <a:xfrm>
            <a:off x="8012668" y="4863346"/>
            <a:ext cx="4275415" cy="1188363"/>
          </a:xfrm>
          <a:prstGeom prst="rect">
            <a:avLst/>
          </a:prstGeom>
        </p:spPr>
      </p:pic>
      <p:sp>
        <p:nvSpPr>
          <p:cNvPr id="11" name="Text 6"/>
          <p:cNvSpPr/>
          <p:nvPr/>
        </p:nvSpPr>
        <p:spPr>
          <a:xfrm>
            <a:off x="8012668" y="6301621"/>
            <a:ext cx="4276725" cy="355402"/>
          </a:xfrm>
          <a:prstGeom prst="rect">
            <a:avLst/>
          </a:prstGeom>
          <a:noFill/>
          <a:ln/>
        </p:spPr>
        <p:txBody>
          <a:bodyPr wrap="none" rtlCol="0" anchor="t"/>
          <a:lstStyle/>
          <a:p>
            <a:pPr indent="0" marL="0">
              <a:lnSpc>
                <a:spcPts val="2799"/>
              </a:lnSpc>
              <a:buNone/>
            </a:pPr>
            <a:endParaRPr lang="en-US" sz="1750" dirty="0"/>
          </a:p>
        </p:txBody>
      </p:sp>
      <p:pic>
        <p:nvPicPr>
          <p:cNvPr id="12"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875467"/>
            <a:ext cx="5554980"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Database Tables</a:t>
            </a:r>
            <a:endParaRPr lang="en-US" sz="4374" dirty="0"/>
          </a:p>
        </p:txBody>
      </p:sp>
      <p:sp>
        <p:nvSpPr>
          <p:cNvPr id="5" name="Text 2"/>
          <p:cNvSpPr/>
          <p:nvPr/>
        </p:nvSpPr>
        <p:spPr>
          <a:xfrm>
            <a:off x="2348389" y="2125266"/>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Product Table</a:t>
            </a:r>
            <a:endParaRPr lang="en-US" sz="2187" dirty="0"/>
          </a:p>
        </p:txBody>
      </p:sp>
      <p:sp>
        <p:nvSpPr>
          <p:cNvPr id="6" name="Text 3"/>
          <p:cNvSpPr/>
          <p:nvPr/>
        </p:nvSpPr>
        <p:spPr>
          <a:xfrm>
            <a:off x="2348389" y="2694623"/>
            <a:ext cx="5847993"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The product table contains essential information about the products available on our e-commerce platform, including their names, descriptions, prices, and stock levels. It serves as the foundation for a seamless shopping experience.</a:t>
            </a:r>
            <a:endParaRPr lang="en-US" sz="1750" dirty="0"/>
          </a:p>
        </p:txBody>
      </p:sp>
      <p:pic>
        <p:nvPicPr>
          <p:cNvPr id="7" name="Image 1" descr="preencoded.png">    </p:cNvPr>
          <p:cNvPicPr>
            <a:picLocks noChangeAspect="1"/>
          </p:cNvPicPr>
          <p:nvPr/>
        </p:nvPicPr>
        <p:blipFill>
          <a:blip r:embed="rId2"/>
          <a:stretch>
            <a:fillRect/>
          </a:stretch>
        </p:blipFill>
        <p:spPr>
          <a:xfrm>
            <a:off x="2348389" y="4366141"/>
            <a:ext cx="5847993" cy="1080135"/>
          </a:xfrm>
          <a:prstGeom prst="rect">
            <a:avLst/>
          </a:prstGeom>
        </p:spPr>
      </p:pic>
      <p:sp>
        <p:nvSpPr>
          <p:cNvPr id="8" name="Text 4"/>
          <p:cNvSpPr/>
          <p:nvPr/>
        </p:nvSpPr>
        <p:spPr>
          <a:xfrm>
            <a:off x="2348389" y="5696188"/>
            <a:ext cx="5847993" cy="355402"/>
          </a:xfrm>
          <a:prstGeom prst="rect">
            <a:avLst/>
          </a:prstGeom>
          <a:noFill/>
          <a:ln/>
        </p:spPr>
        <p:txBody>
          <a:bodyPr wrap="none" rtlCol="0" anchor="t"/>
          <a:lstStyle/>
          <a:p>
            <a:pPr indent="0" marL="0">
              <a:lnSpc>
                <a:spcPts val="2799"/>
              </a:lnSpc>
              <a:buNone/>
            </a:pPr>
            <a:endParaRPr lang="en-US" sz="1750" dirty="0"/>
          </a:p>
        </p:txBody>
      </p:sp>
      <p:sp>
        <p:nvSpPr>
          <p:cNvPr id="9" name="Text 5"/>
          <p:cNvSpPr/>
          <p:nvPr/>
        </p:nvSpPr>
        <p:spPr>
          <a:xfrm>
            <a:off x="8745974" y="2125266"/>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Cart Table</a:t>
            </a:r>
            <a:endParaRPr lang="en-US" sz="2187" dirty="0"/>
          </a:p>
        </p:txBody>
      </p:sp>
      <p:sp>
        <p:nvSpPr>
          <p:cNvPr id="10" name="Text 6"/>
          <p:cNvSpPr/>
          <p:nvPr/>
        </p:nvSpPr>
        <p:spPr>
          <a:xfrm>
            <a:off x="8745974" y="2694623"/>
            <a:ext cx="3543419" cy="1777008"/>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Stores information about products a user has added to their cart. Typically includes user ID (if logged in), unique cart id, product ID. Enables the platform to remember a user's selections .</a:t>
            </a:r>
            <a:endParaRPr lang="en-US" sz="1750" dirty="0"/>
          </a:p>
        </p:txBody>
      </p:sp>
      <p:pic>
        <p:nvPicPr>
          <p:cNvPr id="11" name="Image 2" descr="preencoded.png">    </p:cNvPr>
          <p:cNvPicPr>
            <a:picLocks noChangeAspect="1"/>
          </p:cNvPicPr>
          <p:nvPr/>
        </p:nvPicPr>
        <p:blipFill>
          <a:blip r:embed="rId3"/>
          <a:stretch>
            <a:fillRect/>
          </a:stretch>
        </p:blipFill>
        <p:spPr>
          <a:xfrm>
            <a:off x="9088636" y="4721542"/>
            <a:ext cx="2857976" cy="1827371"/>
          </a:xfrm>
          <a:prstGeom prst="rect">
            <a:avLst/>
          </a:prstGeom>
        </p:spPr>
      </p:pic>
      <p:sp>
        <p:nvSpPr>
          <p:cNvPr id="12" name="Text 7"/>
          <p:cNvSpPr/>
          <p:nvPr/>
        </p:nvSpPr>
        <p:spPr>
          <a:xfrm>
            <a:off x="8745974" y="6798826"/>
            <a:ext cx="3543419" cy="355402"/>
          </a:xfrm>
          <a:prstGeom prst="rect">
            <a:avLst/>
          </a:prstGeom>
          <a:noFill/>
          <a:ln/>
        </p:spPr>
        <p:txBody>
          <a:bodyPr wrap="none" rtlCol="0" anchor="t"/>
          <a:lstStyle/>
          <a:p>
            <a:pPr indent="0" marL="0">
              <a:lnSpc>
                <a:spcPts val="2799"/>
              </a:lnSpc>
              <a:buNone/>
            </a:pPr>
            <a:endParaRPr lang="en-US" sz="1750" dirty="0"/>
          </a:p>
        </p:txBody>
      </p:sp>
      <p:pic>
        <p:nvPicPr>
          <p:cNvPr id="13"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789986"/>
            <a:ext cx="5554980"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Database Tables</a:t>
            </a:r>
            <a:endParaRPr lang="en-US" sz="4374" dirty="0"/>
          </a:p>
        </p:txBody>
      </p:sp>
      <p:sp>
        <p:nvSpPr>
          <p:cNvPr id="5" name="Text 2"/>
          <p:cNvSpPr/>
          <p:nvPr/>
        </p:nvSpPr>
        <p:spPr>
          <a:xfrm>
            <a:off x="2348389" y="3039785"/>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Address Table</a:t>
            </a:r>
            <a:endParaRPr lang="en-US" sz="2187" dirty="0"/>
          </a:p>
        </p:txBody>
      </p:sp>
      <p:sp>
        <p:nvSpPr>
          <p:cNvPr id="6" name="Text 3"/>
          <p:cNvSpPr/>
          <p:nvPr/>
        </p:nvSpPr>
        <p:spPr>
          <a:xfrm>
            <a:off x="2348389" y="3609142"/>
            <a:ext cx="6266974" cy="710803"/>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Stores user shipping and billing addresses. Simplifies checkout by allowing users to choose pre-saved addresses for shipping and billing.</a:t>
            </a:r>
            <a:endParaRPr lang="en-US" sz="1750" dirty="0"/>
          </a:p>
        </p:txBody>
      </p:sp>
      <p:pic>
        <p:nvPicPr>
          <p:cNvPr id="7" name="Image 1" descr="preencoded.png">    </p:cNvPr>
          <p:cNvPicPr>
            <a:picLocks noChangeAspect="1"/>
          </p:cNvPicPr>
          <p:nvPr/>
        </p:nvPicPr>
        <p:blipFill>
          <a:blip r:embed="rId2"/>
          <a:stretch>
            <a:fillRect/>
          </a:stretch>
        </p:blipFill>
        <p:spPr>
          <a:xfrm>
            <a:off x="2348389" y="4569857"/>
            <a:ext cx="6262211" cy="1203603"/>
          </a:xfrm>
          <a:prstGeom prst="rect">
            <a:avLst/>
          </a:prstGeom>
        </p:spPr>
      </p:pic>
      <p:sp>
        <p:nvSpPr>
          <p:cNvPr id="8" name="Text 4"/>
          <p:cNvSpPr/>
          <p:nvPr/>
        </p:nvSpPr>
        <p:spPr>
          <a:xfrm>
            <a:off x="9164955" y="3039785"/>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User_login Table</a:t>
            </a:r>
            <a:endParaRPr lang="en-US" sz="2187" dirty="0"/>
          </a:p>
        </p:txBody>
      </p:sp>
      <p:sp>
        <p:nvSpPr>
          <p:cNvPr id="9" name="Text 5"/>
          <p:cNvSpPr/>
          <p:nvPr/>
        </p:nvSpPr>
        <p:spPr>
          <a:xfrm>
            <a:off x="9164955" y="3609142"/>
            <a:ext cx="3124438"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Stores user login credentials and account details.Enables secure user login, account management.</a:t>
            </a:r>
            <a:endParaRPr lang="en-US" sz="1750" dirty="0"/>
          </a:p>
        </p:txBody>
      </p:sp>
      <p:pic>
        <p:nvPicPr>
          <p:cNvPr id="10" name="Image 2" descr="preencoded.png">    </p:cNvPr>
          <p:cNvPicPr>
            <a:picLocks noChangeAspect="1"/>
          </p:cNvPicPr>
          <p:nvPr/>
        </p:nvPicPr>
        <p:blipFill>
          <a:blip r:embed="rId3"/>
          <a:stretch>
            <a:fillRect/>
          </a:stretch>
        </p:blipFill>
        <p:spPr>
          <a:xfrm>
            <a:off x="9164955" y="4925258"/>
            <a:ext cx="3124438" cy="1264444"/>
          </a:xfrm>
          <a:prstGeom prst="rect">
            <a:avLst/>
          </a:prstGeom>
        </p:spPr>
      </p:pic>
      <p:pic>
        <p:nvPicPr>
          <p:cNvPr id="11"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796766"/>
            <a:ext cx="5554980"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Database Tables</a:t>
            </a:r>
            <a:endParaRPr lang="en-US" sz="4374" dirty="0"/>
          </a:p>
        </p:txBody>
      </p:sp>
      <p:sp>
        <p:nvSpPr>
          <p:cNvPr id="5" name="Text 2"/>
          <p:cNvSpPr/>
          <p:nvPr/>
        </p:nvSpPr>
        <p:spPr>
          <a:xfrm>
            <a:off x="2348389" y="2046565"/>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Order_item Table</a:t>
            </a:r>
            <a:endParaRPr lang="en-US" sz="2187" dirty="0"/>
          </a:p>
        </p:txBody>
      </p:sp>
      <p:sp>
        <p:nvSpPr>
          <p:cNvPr id="6" name="Text 3"/>
          <p:cNvSpPr/>
          <p:nvPr/>
        </p:nvSpPr>
        <p:spPr>
          <a:xfrm>
            <a:off x="2348389" y="2615922"/>
            <a:ext cx="4695706" cy="1777008"/>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Records specific items included in a finalized order. Provides a detailed breakdown of what was purchased in a specific order. This is crucial for order fulfillment, and potentially tracking customer preferences.</a:t>
            </a:r>
            <a:endParaRPr lang="en-US" sz="1750" dirty="0"/>
          </a:p>
        </p:txBody>
      </p:sp>
      <p:pic>
        <p:nvPicPr>
          <p:cNvPr id="7" name="Image 1" descr="preencoded.png">    </p:cNvPr>
          <p:cNvPicPr>
            <a:picLocks noChangeAspect="1"/>
          </p:cNvPicPr>
          <p:nvPr/>
        </p:nvPicPr>
        <p:blipFill>
          <a:blip r:embed="rId2"/>
          <a:stretch>
            <a:fillRect/>
          </a:stretch>
        </p:blipFill>
        <p:spPr>
          <a:xfrm>
            <a:off x="2755940" y="4642842"/>
            <a:ext cx="3880485" cy="1984653"/>
          </a:xfrm>
          <a:prstGeom prst="rect">
            <a:avLst/>
          </a:prstGeom>
        </p:spPr>
      </p:pic>
      <p:sp>
        <p:nvSpPr>
          <p:cNvPr id="8" name="Text 4"/>
          <p:cNvSpPr/>
          <p:nvPr/>
        </p:nvSpPr>
        <p:spPr>
          <a:xfrm>
            <a:off x="2348389" y="6877407"/>
            <a:ext cx="4695706" cy="355402"/>
          </a:xfrm>
          <a:prstGeom prst="rect">
            <a:avLst/>
          </a:prstGeom>
          <a:noFill/>
          <a:ln/>
        </p:spPr>
        <p:txBody>
          <a:bodyPr wrap="none" rtlCol="0" anchor="t"/>
          <a:lstStyle/>
          <a:p>
            <a:pPr indent="0" marL="0">
              <a:lnSpc>
                <a:spcPts val="2799"/>
              </a:lnSpc>
              <a:buNone/>
            </a:pPr>
            <a:endParaRPr lang="en-US" sz="1750" dirty="0"/>
          </a:p>
        </p:txBody>
      </p:sp>
      <p:sp>
        <p:nvSpPr>
          <p:cNvPr id="9" name="Text 5"/>
          <p:cNvSpPr/>
          <p:nvPr/>
        </p:nvSpPr>
        <p:spPr>
          <a:xfrm>
            <a:off x="7593687" y="2046565"/>
            <a:ext cx="2777490" cy="347186"/>
          </a:xfrm>
          <a:prstGeom prst="rect">
            <a:avLst/>
          </a:prstGeom>
          <a:noFill/>
          <a:ln/>
        </p:spPr>
        <p:txBody>
          <a:bodyPr wrap="none" rtlCol="0" anchor="t"/>
          <a:lstStyle/>
          <a:p>
            <a:pPr indent="0" marL="0">
              <a:lnSpc>
                <a:spcPts val="2734"/>
              </a:lnSpc>
              <a:buNone/>
            </a:pPr>
            <a:r>
              <a:rPr lang="en-US" sz="2187" b="1" spc="-35" kern="0" dirty="0">
                <a:solidFill>
                  <a:srgbClr val="000000"/>
                </a:solidFill>
                <a:latin typeface="adonis-web" pitchFamily="34" charset="0"/>
                <a:ea typeface="adonis-web" pitchFamily="34" charset="-122"/>
                <a:cs typeface="adonis-web" pitchFamily="34" charset="-120"/>
              </a:rPr>
              <a:t>Wishlist Table</a:t>
            </a:r>
            <a:endParaRPr lang="en-US" sz="2187" dirty="0"/>
          </a:p>
        </p:txBody>
      </p:sp>
      <p:sp>
        <p:nvSpPr>
          <p:cNvPr id="10" name="Text 6"/>
          <p:cNvSpPr/>
          <p:nvPr/>
        </p:nvSpPr>
        <p:spPr>
          <a:xfrm>
            <a:off x="7593687" y="2615922"/>
            <a:ext cx="4695706" cy="1777008"/>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Stores information about products a user has saved for later consideration. Allows users to save products they're interested in but not ready to purchase. This enables them to revisit the items easily without searching again.</a:t>
            </a:r>
            <a:endParaRPr lang="en-US" sz="1750" dirty="0"/>
          </a:p>
        </p:txBody>
      </p:sp>
      <p:pic>
        <p:nvPicPr>
          <p:cNvPr id="11" name="Image 2" descr="preencoded.png">    </p:cNvPr>
          <p:cNvPicPr>
            <a:picLocks noChangeAspect="1"/>
          </p:cNvPicPr>
          <p:nvPr/>
        </p:nvPicPr>
        <p:blipFill>
          <a:blip r:embed="rId3"/>
          <a:stretch>
            <a:fillRect/>
          </a:stretch>
        </p:blipFill>
        <p:spPr>
          <a:xfrm>
            <a:off x="8210431" y="4642842"/>
            <a:ext cx="3462218" cy="1972866"/>
          </a:xfrm>
          <a:prstGeom prst="rect">
            <a:avLst/>
          </a:prstGeom>
        </p:spPr>
      </p:pic>
      <p:sp>
        <p:nvSpPr>
          <p:cNvPr id="12" name="Text 7"/>
          <p:cNvSpPr/>
          <p:nvPr/>
        </p:nvSpPr>
        <p:spPr>
          <a:xfrm>
            <a:off x="7593687" y="6865620"/>
            <a:ext cx="4695706" cy="355402"/>
          </a:xfrm>
          <a:prstGeom prst="rect">
            <a:avLst/>
          </a:prstGeom>
          <a:noFill/>
          <a:ln/>
        </p:spPr>
        <p:txBody>
          <a:bodyPr wrap="none" rtlCol="0" anchor="t"/>
          <a:lstStyle/>
          <a:p>
            <a:pPr indent="0" marL="0">
              <a:lnSpc>
                <a:spcPts val="2799"/>
              </a:lnSpc>
              <a:buNone/>
            </a:pPr>
            <a:endParaRPr lang="en-US" sz="1750" dirty="0"/>
          </a:p>
        </p:txBody>
      </p:sp>
      <p:pic>
        <p:nvPicPr>
          <p:cNvPr id="13"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165979"/>
            <a:ext cx="8976836" cy="694373"/>
          </a:xfrm>
          <a:prstGeom prst="rect">
            <a:avLst/>
          </a:prstGeom>
          <a:noFill/>
          <a:ln/>
        </p:spPr>
        <p:txBody>
          <a:bodyPr wrap="none" rtlCol="0" anchor="t"/>
          <a:lstStyle/>
          <a:p>
            <a:pPr indent="0" marL="0">
              <a:lnSpc>
                <a:spcPts val="5468"/>
              </a:lnSpc>
              <a:buNone/>
            </a:pPr>
            <a:r>
              <a:rPr lang="en-US" sz="4374" b="1" spc="-35" kern="0" dirty="0">
                <a:solidFill>
                  <a:srgbClr val="000000"/>
                </a:solidFill>
                <a:latin typeface="adonis-web" pitchFamily="34" charset="0"/>
                <a:ea typeface="adonis-web" pitchFamily="34" charset="-122"/>
                <a:cs typeface="adonis-web" pitchFamily="34" charset="-120"/>
              </a:rPr>
              <a:t>SQL Queries and Joins Demonstration</a:t>
            </a:r>
            <a:endParaRPr lang="en-US" sz="4374" dirty="0"/>
          </a:p>
        </p:txBody>
      </p:sp>
      <p:sp>
        <p:nvSpPr>
          <p:cNvPr id="5" name="Shape 2"/>
          <p:cNvSpPr/>
          <p:nvPr/>
        </p:nvSpPr>
        <p:spPr>
          <a:xfrm>
            <a:off x="2348389" y="2193608"/>
            <a:ext cx="4855726" cy="4870013"/>
          </a:xfrm>
          <a:prstGeom prst="roundRect">
            <a:avLst>
              <a:gd name="adj" fmla="val 2059"/>
            </a:avLst>
          </a:prstGeom>
          <a:solidFill>
            <a:srgbClr val="F0D4F7"/>
          </a:solidFill>
          <a:ln w="7620">
            <a:solidFill>
              <a:srgbClr val="D6BADD"/>
            </a:solidFill>
            <a:prstDash val="solid"/>
          </a:ln>
        </p:spPr>
      </p:sp>
      <p:sp>
        <p:nvSpPr>
          <p:cNvPr id="6" name="Text 3"/>
          <p:cNvSpPr/>
          <p:nvPr/>
        </p:nvSpPr>
        <p:spPr>
          <a:xfrm>
            <a:off x="2578179" y="2423398"/>
            <a:ext cx="2777490" cy="347186"/>
          </a:xfrm>
          <a:prstGeom prst="rect">
            <a:avLst/>
          </a:prstGeom>
          <a:noFill/>
          <a:ln/>
        </p:spPr>
        <p:txBody>
          <a:bodyPr wrap="none" rtlCol="0" anchor="t"/>
          <a:lstStyle/>
          <a:p>
            <a:pPr indent="0" marL="0">
              <a:lnSpc>
                <a:spcPts val="2734"/>
              </a:lnSpc>
              <a:buNone/>
            </a:pPr>
            <a:r>
              <a:rPr lang="en-US" sz="2187" b="1" spc="-35" kern="0" dirty="0">
                <a:solidFill>
                  <a:srgbClr val="272525"/>
                </a:solidFill>
                <a:latin typeface="adonis-web" pitchFamily="34" charset="0"/>
                <a:ea typeface="adonis-web" pitchFamily="34" charset="-122"/>
                <a:cs typeface="adonis-web" pitchFamily="34" charset="-120"/>
              </a:rPr>
              <a:t>SQL Queries</a:t>
            </a:r>
            <a:endParaRPr lang="en-US" sz="2187" dirty="0"/>
          </a:p>
        </p:txBody>
      </p:sp>
      <p:pic>
        <p:nvPicPr>
          <p:cNvPr id="7" name="Image 1" descr="preencoded.png">    </p:cNvPr>
          <p:cNvPicPr>
            <a:picLocks noChangeAspect="1"/>
          </p:cNvPicPr>
          <p:nvPr/>
        </p:nvPicPr>
        <p:blipFill>
          <a:blip r:embed="rId2"/>
          <a:stretch>
            <a:fillRect/>
          </a:stretch>
        </p:blipFill>
        <p:spPr>
          <a:xfrm>
            <a:off x="2578179" y="3020497"/>
            <a:ext cx="4391620" cy="898208"/>
          </a:xfrm>
          <a:prstGeom prst="rect">
            <a:avLst/>
          </a:prstGeom>
        </p:spPr>
      </p:pic>
      <p:pic>
        <p:nvPicPr>
          <p:cNvPr id="8" name="Image 2" descr="preencoded.png">    </p:cNvPr>
          <p:cNvPicPr>
            <a:picLocks noChangeAspect="1"/>
          </p:cNvPicPr>
          <p:nvPr/>
        </p:nvPicPr>
        <p:blipFill>
          <a:blip r:embed="rId3"/>
          <a:stretch>
            <a:fillRect/>
          </a:stretch>
        </p:blipFill>
        <p:spPr>
          <a:xfrm>
            <a:off x="2578179" y="4168616"/>
            <a:ext cx="4391620" cy="998339"/>
          </a:xfrm>
          <a:prstGeom prst="rect">
            <a:avLst/>
          </a:prstGeom>
        </p:spPr>
      </p:pic>
      <p:sp>
        <p:nvSpPr>
          <p:cNvPr id="9" name="Text 4"/>
          <p:cNvSpPr/>
          <p:nvPr/>
        </p:nvSpPr>
        <p:spPr>
          <a:xfrm>
            <a:off x="2578179" y="5416867"/>
            <a:ext cx="4396145" cy="355402"/>
          </a:xfrm>
          <a:prstGeom prst="rect">
            <a:avLst/>
          </a:prstGeom>
          <a:noFill/>
          <a:ln/>
        </p:spPr>
        <p:txBody>
          <a:bodyPr wrap="none" rtlCol="0" anchor="t"/>
          <a:lstStyle/>
          <a:p>
            <a:pPr indent="0" marL="0">
              <a:lnSpc>
                <a:spcPts val="2799"/>
              </a:lnSpc>
              <a:buNone/>
            </a:pPr>
            <a:endParaRPr lang="en-US" sz="1750" dirty="0"/>
          </a:p>
        </p:txBody>
      </p:sp>
      <p:sp>
        <p:nvSpPr>
          <p:cNvPr id="10" name="Shape 5"/>
          <p:cNvSpPr/>
          <p:nvPr/>
        </p:nvSpPr>
        <p:spPr>
          <a:xfrm>
            <a:off x="7426285" y="2193608"/>
            <a:ext cx="4855726" cy="4870013"/>
          </a:xfrm>
          <a:prstGeom prst="roundRect">
            <a:avLst>
              <a:gd name="adj" fmla="val 2059"/>
            </a:avLst>
          </a:prstGeom>
          <a:solidFill>
            <a:srgbClr val="F0D4F7"/>
          </a:solidFill>
          <a:ln w="7620">
            <a:solidFill>
              <a:srgbClr val="D6BADD"/>
            </a:solidFill>
            <a:prstDash val="solid"/>
          </a:ln>
        </p:spPr>
      </p:sp>
      <p:sp>
        <p:nvSpPr>
          <p:cNvPr id="11" name="Text 6"/>
          <p:cNvSpPr/>
          <p:nvPr/>
        </p:nvSpPr>
        <p:spPr>
          <a:xfrm>
            <a:off x="7656076" y="2423398"/>
            <a:ext cx="2777490" cy="347186"/>
          </a:xfrm>
          <a:prstGeom prst="rect">
            <a:avLst/>
          </a:prstGeom>
          <a:noFill/>
          <a:ln/>
        </p:spPr>
        <p:txBody>
          <a:bodyPr wrap="none" rtlCol="0" anchor="t"/>
          <a:lstStyle/>
          <a:p>
            <a:pPr indent="0" marL="0">
              <a:lnSpc>
                <a:spcPts val="2734"/>
              </a:lnSpc>
              <a:buNone/>
            </a:pPr>
            <a:r>
              <a:rPr lang="en-US" sz="2187" b="1" spc="-35" kern="0" dirty="0">
                <a:solidFill>
                  <a:srgbClr val="272525"/>
                </a:solidFill>
                <a:latin typeface="adonis-web" pitchFamily="34" charset="0"/>
                <a:ea typeface="adonis-web" pitchFamily="34" charset="-122"/>
                <a:cs typeface="adonis-web" pitchFamily="34" charset="-120"/>
              </a:rPr>
              <a:t>Joins</a:t>
            </a:r>
            <a:endParaRPr lang="en-US" sz="2187" dirty="0"/>
          </a:p>
        </p:txBody>
      </p:sp>
      <p:pic>
        <p:nvPicPr>
          <p:cNvPr id="12" name="Image 3" descr="preencoded.png">    </p:cNvPr>
          <p:cNvPicPr>
            <a:picLocks noChangeAspect="1"/>
          </p:cNvPicPr>
          <p:nvPr/>
        </p:nvPicPr>
        <p:blipFill>
          <a:blip r:embed="rId4"/>
          <a:stretch>
            <a:fillRect/>
          </a:stretch>
        </p:blipFill>
        <p:spPr>
          <a:xfrm>
            <a:off x="7658338" y="3020497"/>
            <a:ext cx="4391620" cy="2230398"/>
          </a:xfrm>
          <a:prstGeom prst="rect">
            <a:avLst/>
          </a:prstGeom>
        </p:spPr>
      </p:pic>
      <p:pic>
        <p:nvPicPr>
          <p:cNvPr id="13" name="Image 4" descr="preencoded.png">    </p:cNvPr>
          <p:cNvPicPr>
            <a:picLocks noChangeAspect="1"/>
          </p:cNvPicPr>
          <p:nvPr/>
        </p:nvPicPr>
        <p:blipFill>
          <a:blip r:embed="rId5"/>
          <a:stretch>
            <a:fillRect/>
          </a:stretch>
        </p:blipFill>
        <p:spPr>
          <a:xfrm>
            <a:off x="7656076" y="5500807"/>
            <a:ext cx="4391620" cy="727710"/>
          </a:xfrm>
          <a:prstGeom prst="rect">
            <a:avLst/>
          </a:prstGeom>
        </p:spPr>
      </p:pic>
      <p:sp>
        <p:nvSpPr>
          <p:cNvPr id="14" name="Text 7"/>
          <p:cNvSpPr/>
          <p:nvPr/>
        </p:nvSpPr>
        <p:spPr>
          <a:xfrm>
            <a:off x="7656076" y="6478429"/>
            <a:ext cx="4396145" cy="355402"/>
          </a:xfrm>
          <a:prstGeom prst="rect">
            <a:avLst/>
          </a:prstGeom>
          <a:noFill/>
          <a:ln/>
        </p:spPr>
        <p:txBody>
          <a:bodyPr wrap="none" rtlCol="0" anchor="t"/>
          <a:lstStyle/>
          <a:p>
            <a:pPr indent="0" marL="0">
              <a:lnSpc>
                <a:spcPts val="2799"/>
              </a:lnSpc>
              <a:buNone/>
            </a:pPr>
            <a:endParaRPr lang="en-US" sz="1750"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2024-05-08T16:39:04Z</dcterms:created>
  <dcterms:modified xsi:type="dcterms:W3CDTF">2024-05-08T16:39:04Z</dcterms:modified>
</cp:coreProperties>
</file>